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-13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179AD7-AE9C-486A-BE9B-0998F00C8950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00064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66351E-162F-4C11-B6D4-EA7C72E9AC4F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45798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6E83DE-8703-4535-A8EF-FD19FEE03146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03081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52D6E5-1F6C-4737-9DD3-B48D2E063185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71201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D7277C-DDA3-4F68-A7DC-AB2457EAF14C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56157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54A3AD-4B64-458A-A212-B7AD0170F86B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0818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D92FCD-3094-4759-91DF-0BC7F74E7E3C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25691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1D7009-02EE-42BD-822A-E837C2829662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75855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116E0B-F16F-458F-94B5-5D602E13DAA5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99533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BAB782-405B-40D6-9860-EDF59B245548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43835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39A154-B504-4B6C-9424-3DE76BAF7330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65851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fi-FI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fi-FI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DE8F0FD-76C8-4A6C-92BE-E533ABDE7086}" type="slidenum">
              <a:rPr lang="fi-FI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0"/>
            <a:ext cx="7772400" cy="936625"/>
          </a:xfrm>
        </p:spPr>
        <p:txBody>
          <a:bodyPr/>
          <a:lstStyle/>
          <a:p>
            <a:r>
              <a:rPr lang="fi-FI" sz="1600">
                <a:latin typeface="Verdana" pitchFamily="34" charset="0"/>
              </a:rPr>
              <a:t>European and international framework for solid biofuel standardisation</a:t>
            </a:r>
            <a:r>
              <a:rPr lang="fi-FI" sz="4000">
                <a:latin typeface="Verdana" pitchFamily="34" charset="0"/>
              </a:rPr>
              <a:t> </a:t>
            </a:r>
          </a:p>
        </p:txBody>
      </p:sp>
      <p:sp>
        <p:nvSpPr>
          <p:cNvPr id="2053" name="Oval 5"/>
          <p:cNvSpPr>
            <a:spLocks noChangeArrowheads="1"/>
          </p:cNvSpPr>
          <p:nvPr/>
        </p:nvSpPr>
        <p:spPr bwMode="auto">
          <a:xfrm>
            <a:off x="1042988" y="1557338"/>
            <a:ext cx="1512887" cy="11509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i-FI">
                <a:latin typeface="Verdana" pitchFamily="34" charset="0"/>
              </a:rPr>
              <a:t>WTO</a:t>
            </a:r>
          </a:p>
        </p:txBody>
      </p:sp>
      <p:sp>
        <p:nvSpPr>
          <p:cNvPr id="2054" name="Oval 6"/>
          <p:cNvSpPr>
            <a:spLocks noChangeArrowheads="1"/>
          </p:cNvSpPr>
          <p:nvPr/>
        </p:nvSpPr>
        <p:spPr bwMode="auto">
          <a:xfrm>
            <a:off x="5148263" y="1557338"/>
            <a:ext cx="2016125" cy="1008062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i-FI">
                <a:latin typeface="Verdana" pitchFamily="34" charset="0"/>
              </a:rPr>
              <a:t>ISO/TC 238</a:t>
            </a:r>
          </a:p>
          <a:p>
            <a:pPr algn="ctr"/>
            <a:r>
              <a:rPr lang="fi-FI">
                <a:latin typeface="Verdana" pitchFamily="34" charset="0"/>
              </a:rPr>
              <a:t>Solid biofuels</a:t>
            </a:r>
          </a:p>
        </p:txBody>
      </p:sp>
      <p:sp>
        <p:nvSpPr>
          <p:cNvPr id="2055" name="Oval 7"/>
          <p:cNvSpPr>
            <a:spLocks noChangeArrowheads="1"/>
          </p:cNvSpPr>
          <p:nvPr/>
        </p:nvSpPr>
        <p:spPr bwMode="auto">
          <a:xfrm>
            <a:off x="1042988" y="3213100"/>
            <a:ext cx="1512887" cy="1295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i-FI">
                <a:latin typeface="Verdana" pitchFamily="34" charset="0"/>
              </a:rPr>
              <a:t>European</a:t>
            </a:r>
          </a:p>
          <a:p>
            <a:pPr algn="ctr"/>
            <a:r>
              <a:rPr lang="fi-FI">
                <a:latin typeface="Verdana" pitchFamily="34" charset="0"/>
              </a:rPr>
              <a:t>Commission</a:t>
            </a:r>
          </a:p>
        </p:txBody>
      </p:sp>
      <p:sp>
        <p:nvSpPr>
          <p:cNvPr id="2058" name="Oval 10"/>
          <p:cNvSpPr>
            <a:spLocks noChangeArrowheads="1"/>
          </p:cNvSpPr>
          <p:nvPr/>
        </p:nvSpPr>
        <p:spPr bwMode="auto">
          <a:xfrm>
            <a:off x="4284663" y="4724400"/>
            <a:ext cx="3600450" cy="187325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i-FI" dirty="0" err="1">
                <a:latin typeface="Verdana" pitchFamily="34" charset="0"/>
              </a:rPr>
              <a:t>EU-funded</a:t>
            </a:r>
            <a:r>
              <a:rPr lang="fi-FI" dirty="0">
                <a:latin typeface="Verdana" pitchFamily="34" charset="0"/>
              </a:rPr>
              <a:t> </a:t>
            </a:r>
            <a:r>
              <a:rPr lang="fi-FI" dirty="0" err="1">
                <a:latin typeface="Verdana" pitchFamily="34" charset="0"/>
              </a:rPr>
              <a:t>projects</a:t>
            </a:r>
            <a:endParaRPr lang="fi-FI" dirty="0">
              <a:latin typeface="Verdana" pitchFamily="34" charset="0"/>
            </a:endParaRPr>
          </a:p>
          <a:p>
            <a:pPr algn="ctr">
              <a:buFontTx/>
              <a:buChar char="•"/>
            </a:pPr>
            <a:r>
              <a:rPr lang="fi-FI" dirty="0">
                <a:latin typeface="Verdana" pitchFamily="34" charset="0"/>
              </a:rPr>
              <a:t> </a:t>
            </a:r>
            <a:r>
              <a:rPr lang="fi-FI" sz="1600" dirty="0" err="1">
                <a:latin typeface="Verdana" pitchFamily="34" charset="0"/>
              </a:rPr>
              <a:t>supporting</a:t>
            </a:r>
            <a:r>
              <a:rPr lang="fi-FI" sz="1600" dirty="0">
                <a:latin typeface="Verdana" pitchFamily="34" charset="0"/>
              </a:rPr>
              <a:t> </a:t>
            </a:r>
            <a:r>
              <a:rPr lang="fi-FI" sz="1600" dirty="0" err="1">
                <a:latin typeface="Verdana" pitchFamily="34" charset="0"/>
              </a:rPr>
              <a:t>standardisation</a:t>
            </a:r>
            <a:r>
              <a:rPr lang="fi-FI" sz="1600" dirty="0">
                <a:latin typeface="Verdana" pitchFamily="34" charset="0"/>
              </a:rPr>
              <a:t> </a:t>
            </a:r>
            <a:r>
              <a:rPr lang="fi-FI" sz="1600" dirty="0" err="1">
                <a:latin typeface="Verdana" pitchFamily="34" charset="0"/>
              </a:rPr>
              <a:t>work</a:t>
            </a:r>
            <a:endParaRPr lang="fi-FI" sz="1600" dirty="0">
              <a:latin typeface="Verdana" pitchFamily="34" charset="0"/>
            </a:endParaRPr>
          </a:p>
          <a:p>
            <a:pPr algn="ctr">
              <a:buFontTx/>
              <a:buChar char="•"/>
            </a:pPr>
            <a:r>
              <a:rPr lang="fi-FI" sz="1600" dirty="0">
                <a:latin typeface="Verdana" pitchFamily="34" charset="0"/>
              </a:rPr>
              <a:t> </a:t>
            </a:r>
            <a:r>
              <a:rPr lang="fi-FI" sz="1600" dirty="0" err="1">
                <a:latin typeface="Verdana" pitchFamily="34" charset="0"/>
              </a:rPr>
              <a:t>dissemination</a:t>
            </a:r>
            <a:r>
              <a:rPr lang="fi-FI" sz="1600" dirty="0">
                <a:latin typeface="Verdana" pitchFamily="34" charset="0"/>
              </a:rPr>
              <a:t> and </a:t>
            </a:r>
          </a:p>
          <a:p>
            <a:pPr algn="ctr"/>
            <a:r>
              <a:rPr lang="fi-FI" sz="1600" dirty="0" err="1" smtClean="0">
                <a:latin typeface="Verdana" pitchFamily="34" charset="0"/>
              </a:rPr>
              <a:t>promotion</a:t>
            </a:r>
            <a:r>
              <a:rPr lang="fi-FI" sz="1600" dirty="0" smtClean="0">
                <a:latin typeface="Verdana" pitchFamily="34" charset="0"/>
              </a:rPr>
              <a:t> and </a:t>
            </a:r>
            <a:r>
              <a:rPr lang="fi-FI" sz="1600" dirty="0" err="1" smtClean="0">
                <a:latin typeface="Verdana" pitchFamily="34" charset="0"/>
              </a:rPr>
              <a:t>training</a:t>
            </a:r>
            <a:endParaRPr lang="fi-FI" sz="1600" dirty="0" smtClean="0">
              <a:latin typeface="Verdana" pitchFamily="34" charset="0"/>
            </a:endParaRPr>
          </a:p>
        </p:txBody>
      </p:sp>
      <p:sp>
        <p:nvSpPr>
          <p:cNvPr id="2059" name="Oval 11"/>
          <p:cNvSpPr>
            <a:spLocks noChangeArrowheads="1"/>
          </p:cNvSpPr>
          <p:nvPr/>
        </p:nvSpPr>
        <p:spPr bwMode="auto">
          <a:xfrm>
            <a:off x="5219700" y="3141663"/>
            <a:ext cx="2016125" cy="1008062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i-FI">
                <a:latin typeface="Verdana" pitchFamily="34" charset="0"/>
              </a:rPr>
              <a:t>CEN/TC 335</a:t>
            </a:r>
          </a:p>
          <a:p>
            <a:pPr algn="ctr"/>
            <a:r>
              <a:rPr lang="fi-FI">
                <a:latin typeface="Verdana" pitchFamily="34" charset="0"/>
              </a:rPr>
              <a:t>Solid biofuels</a:t>
            </a:r>
          </a:p>
        </p:txBody>
      </p:sp>
      <p:sp>
        <p:nvSpPr>
          <p:cNvPr id="2061" name="Line 13"/>
          <p:cNvSpPr>
            <a:spLocks noChangeShapeType="1"/>
          </p:cNvSpPr>
          <p:nvPr/>
        </p:nvSpPr>
        <p:spPr bwMode="auto">
          <a:xfrm>
            <a:off x="2555875" y="3716338"/>
            <a:ext cx="26638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2751138" y="3155950"/>
            <a:ext cx="11636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i-FI">
                <a:latin typeface="Verdana" pitchFamily="34" charset="0"/>
              </a:rPr>
              <a:t>Mandate</a:t>
            </a:r>
          </a:p>
        </p:txBody>
      </p:sp>
      <p:sp>
        <p:nvSpPr>
          <p:cNvPr id="2063" name="Line 15"/>
          <p:cNvSpPr>
            <a:spLocks noChangeShapeType="1"/>
          </p:cNvSpPr>
          <p:nvPr/>
        </p:nvSpPr>
        <p:spPr bwMode="auto">
          <a:xfrm>
            <a:off x="2555875" y="1989138"/>
            <a:ext cx="25908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64" name="Text Box 16"/>
          <p:cNvSpPr txBox="1">
            <a:spLocks noChangeArrowheads="1"/>
          </p:cNvSpPr>
          <p:nvPr/>
        </p:nvSpPr>
        <p:spPr bwMode="auto">
          <a:xfrm>
            <a:off x="2843213" y="1552575"/>
            <a:ext cx="2457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i-FI">
                <a:latin typeface="Verdana" pitchFamily="34" charset="0"/>
              </a:rPr>
              <a:t>No barriers to trade</a:t>
            </a:r>
          </a:p>
        </p:txBody>
      </p:sp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3995738" y="3784600"/>
            <a:ext cx="13493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i-FI">
                <a:latin typeface="Verdana" pitchFamily="34" charset="0"/>
              </a:rPr>
              <a:t>Standards</a:t>
            </a:r>
          </a:p>
        </p:txBody>
      </p:sp>
      <p:sp>
        <p:nvSpPr>
          <p:cNvPr id="2066" name="Text Box 18"/>
          <p:cNvSpPr txBox="1">
            <a:spLocks noChangeArrowheads="1"/>
          </p:cNvSpPr>
          <p:nvPr/>
        </p:nvSpPr>
        <p:spPr bwMode="auto">
          <a:xfrm>
            <a:off x="1116013" y="1120775"/>
            <a:ext cx="1409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i-FI">
                <a:latin typeface="Verdana" pitchFamily="34" charset="0"/>
              </a:rPr>
              <a:t>Legislation</a:t>
            </a:r>
          </a:p>
        </p:txBody>
      </p:sp>
      <p:sp>
        <p:nvSpPr>
          <p:cNvPr id="2067" name="Text Box 19"/>
          <p:cNvSpPr txBox="1">
            <a:spLocks noChangeArrowheads="1"/>
          </p:cNvSpPr>
          <p:nvPr/>
        </p:nvSpPr>
        <p:spPr bwMode="auto">
          <a:xfrm>
            <a:off x="5076825" y="1120775"/>
            <a:ext cx="19859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i-FI">
                <a:latin typeface="Verdana" pitchFamily="34" charset="0"/>
              </a:rPr>
              <a:t>Standardisation</a:t>
            </a:r>
          </a:p>
        </p:txBody>
      </p:sp>
      <p:sp>
        <p:nvSpPr>
          <p:cNvPr id="2068" name="Line 20"/>
          <p:cNvSpPr>
            <a:spLocks noChangeShapeType="1"/>
          </p:cNvSpPr>
          <p:nvPr/>
        </p:nvSpPr>
        <p:spPr bwMode="auto">
          <a:xfrm>
            <a:off x="3924300" y="1125538"/>
            <a:ext cx="0" cy="467995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69" name="Line 21"/>
          <p:cNvSpPr>
            <a:spLocks noChangeShapeType="1"/>
          </p:cNvSpPr>
          <p:nvPr/>
        </p:nvSpPr>
        <p:spPr bwMode="auto">
          <a:xfrm>
            <a:off x="6156325" y="2565400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70" name="Text Box 22"/>
          <p:cNvSpPr txBox="1">
            <a:spLocks noChangeArrowheads="1"/>
          </p:cNvSpPr>
          <p:nvPr/>
        </p:nvSpPr>
        <p:spPr bwMode="auto">
          <a:xfrm>
            <a:off x="4643438" y="2492375"/>
            <a:ext cx="172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i-FI" dirty="0" err="1">
                <a:latin typeface="Verdana" pitchFamily="34" charset="0"/>
              </a:rPr>
              <a:t>Vienna</a:t>
            </a:r>
            <a:r>
              <a:rPr lang="fi-FI" dirty="0">
                <a:latin typeface="Verdana" pitchFamily="34" charset="0"/>
              </a:rPr>
              <a:t/>
            </a:r>
            <a:br>
              <a:rPr lang="fi-FI" dirty="0">
                <a:latin typeface="Verdana" pitchFamily="34" charset="0"/>
              </a:rPr>
            </a:br>
            <a:r>
              <a:rPr lang="fi-FI" dirty="0" err="1" smtClean="0">
                <a:latin typeface="Verdana" pitchFamily="34" charset="0"/>
              </a:rPr>
              <a:t>agreement</a:t>
            </a:r>
            <a:r>
              <a:rPr lang="fi-FI" dirty="0" smtClean="0">
                <a:latin typeface="Verdana" pitchFamily="34" charset="0"/>
              </a:rPr>
              <a:t>*</a:t>
            </a:r>
            <a:endParaRPr lang="fi-FI" dirty="0">
              <a:latin typeface="Verdana" pitchFamily="34" charset="0"/>
            </a:endParaRPr>
          </a:p>
        </p:txBody>
      </p:sp>
      <p:sp>
        <p:nvSpPr>
          <p:cNvPr id="2072" name="Line 24"/>
          <p:cNvSpPr>
            <a:spLocks noChangeShapeType="1"/>
          </p:cNvSpPr>
          <p:nvPr/>
        </p:nvSpPr>
        <p:spPr bwMode="auto">
          <a:xfrm flipV="1">
            <a:off x="6227763" y="4149725"/>
            <a:ext cx="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73" name="Text Box 25"/>
          <p:cNvSpPr txBox="1">
            <a:spLocks noChangeArrowheads="1"/>
          </p:cNvSpPr>
          <p:nvPr/>
        </p:nvSpPr>
        <p:spPr bwMode="auto">
          <a:xfrm>
            <a:off x="5076825" y="4292600"/>
            <a:ext cx="1016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i-FI">
                <a:latin typeface="Verdana" pitchFamily="34" charset="0"/>
              </a:rPr>
              <a:t>Results</a:t>
            </a:r>
          </a:p>
        </p:txBody>
      </p:sp>
      <p:sp>
        <p:nvSpPr>
          <p:cNvPr id="2075" name="Line 27"/>
          <p:cNvSpPr>
            <a:spLocks noChangeShapeType="1"/>
          </p:cNvSpPr>
          <p:nvPr/>
        </p:nvSpPr>
        <p:spPr bwMode="auto">
          <a:xfrm flipV="1">
            <a:off x="7451725" y="2060575"/>
            <a:ext cx="0" cy="3097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76" name="Line 28"/>
          <p:cNvSpPr>
            <a:spLocks noChangeShapeType="1"/>
          </p:cNvSpPr>
          <p:nvPr/>
        </p:nvSpPr>
        <p:spPr bwMode="auto">
          <a:xfrm flipH="1">
            <a:off x="7164388" y="2060575"/>
            <a:ext cx="287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77" name="Line 29"/>
          <p:cNvSpPr>
            <a:spLocks noChangeShapeType="1"/>
          </p:cNvSpPr>
          <p:nvPr/>
        </p:nvSpPr>
        <p:spPr bwMode="auto">
          <a:xfrm flipH="1">
            <a:off x="1258888" y="5734050"/>
            <a:ext cx="30241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78" name="Text Box 30"/>
          <p:cNvSpPr txBox="1">
            <a:spLocks noChangeArrowheads="1"/>
          </p:cNvSpPr>
          <p:nvPr/>
        </p:nvSpPr>
        <p:spPr bwMode="auto">
          <a:xfrm>
            <a:off x="971550" y="4941888"/>
            <a:ext cx="2825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i-FI">
                <a:latin typeface="Verdana" pitchFamily="34" charset="0"/>
              </a:rPr>
              <a:t>Information to market </a:t>
            </a:r>
            <a:br>
              <a:rPr lang="fi-FI">
                <a:latin typeface="Verdana" pitchFamily="34" charset="0"/>
              </a:rPr>
            </a:br>
            <a:r>
              <a:rPr lang="fi-FI">
                <a:latin typeface="Verdana" pitchFamily="34" charset="0"/>
              </a:rPr>
              <a:t>actors of solid biofuels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67544" y="6104767"/>
            <a:ext cx="44646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 dirty="0" smtClean="0"/>
              <a:t>* In EU </a:t>
            </a:r>
            <a:r>
              <a:rPr lang="fi-FI" sz="1400" dirty="0" err="1" smtClean="0"/>
              <a:t>countries</a:t>
            </a:r>
            <a:r>
              <a:rPr lang="fi-FI" sz="1400" dirty="0" smtClean="0"/>
              <a:t> EN </a:t>
            </a:r>
            <a:r>
              <a:rPr lang="fi-FI" sz="1400" dirty="0" err="1" smtClean="0"/>
              <a:t>standards</a:t>
            </a:r>
            <a:r>
              <a:rPr lang="fi-FI" sz="1400" dirty="0" smtClean="0"/>
              <a:t> </a:t>
            </a:r>
            <a:r>
              <a:rPr lang="fi-FI" sz="1400" dirty="0" err="1" smtClean="0"/>
              <a:t>will</a:t>
            </a:r>
            <a:r>
              <a:rPr lang="fi-FI" sz="1400" dirty="0" smtClean="0"/>
              <a:t> </a:t>
            </a:r>
            <a:r>
              <a:rPr lang="fi-FI" sz="1400" dirty="0" err="1" smtClean="0"/>
              <a:t>be</a:t>
            </a:r>
            <a:r>
              <a:rPr lang="fi-FI" sz="1400" dirty="0" smtClean="0"/>
              <a:t> </a:t>
            </a:r>
            <a:r>
              <a:rPr lang="fi-FI" sz="1400" dirty="0" err="1" smtClean="0"/>
              <a:t>supersede</a:t>
            </a:r>
            <a:r>
              <a:rPr lang="fi-FI" sz="1400" dirty="0" smtClean="0"/>
              <a:t> d</a:t>
            </a:r>
          </a:p>
          <a:p>
            <a:r>
              <a:rPr lang="fi-FI" sz="1400" dirty="0" err="1" smtClean="0"/>
              <a:t>by</a:t>
            </a:r>
            <a:r>
              <a:rPr lang="fi-FI" sz="1400" dirty="0" smtClean="0"/>
              <a:t> ISO </a:t>
            </a:r>
            <a:r>
              <a:rPr lang="fi-FI" sz="1400" dirty="0" err="1" smtClean="0"/>
              <a:t>standards</a:t>
            </a:r>
            <a:r>
              <a:rPr lang="fi-FI" sz="1400" dirty="0" smtClean="0"/>
              <a:t> and </a:t>
            </a:r>
            <a:r>
              <a:rPr lang="fi-FI" sz="1400" dirty="0" err="1" smtClean="0"/>
              <a:t>published</a:t>
            </a:r>
            <a:r>
              <a:rPr lang="fi-FI" sz="1400" dirty="0" smtClean="0"/>
              <a:t> as ISO EN </a:t>
            </a:r>
            <a:r>
              <a:rPr lang="fi-FI" sz="1400" dirty="0" err="1" smtClean="0"/>
              <a:t>standards</a:t>
            </a:r>
            <a:endParaRPr lang="en-GB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63</Words>
  <Application>Microsoft Office PowerPoint</Application>
  <PresentationFormat>On-screen Show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Verdana</vt:lpstr>
      <vt:lpstr>Default Design</vt:lpstr>
      <vt:lpstr>European and international framework for solid biofuel standardisation </vt:lpstr>
    </vt:vector>
  </TitlesOfParts>
  <Company>VTT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European and international framework </dc:title>
  <dc:creator>proeaa</dc:creator>
  <cp:lastModifiedBy>Alakangas Eija</cp:lastModifiedBy>
  <cp:revision>6</cp:revision>
  <dcterms:created xsi:type="dcterms:W3CDTF">2011-03-23T15:33:16Z</dcterms:created>
  <dcterms:modified xsi:type="dcterms:W3CDTF">2012-12-12T08:54:49Z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-981620148</vt:i4>
  </property>
  <property fmtid="{D5CDD505-2E9C-101B-9397-08002B2CF9AE}" pid="3" name="_NewReviewCycle">
    <vt:lpwstr/>
  </property>
  <property fmtid="{D5CDD505-2E9C-101B-9397-08002B2CF9AE}" pid="4" name="_EmailSubject">
    <vt:lpwstr>SolidStandards-article about ISO EN standards-ISO standards supersedes EN fuel classification standards EN 14961 from 1 to 6</vt:lpwstr>
  </property>
  <property fmtid="{D5CDD505-2E9C-101B-9397-08002B2CF9AE}" pid="5" name="_AuthorEmail">
    <vt:lpwstr>Eija.Alakangas@vtt.fi</vt:lpwstr>
  </property>
  <property fmtid="{D5CDD505-2E9C-101B-9397-08002B2CF9AE}" pid="6" name="_AuthorEmailDisplayName">
    <vt:lpwstr>Alakangas Eija</vt:lpwstr>
  </property>
</Properties>
</file>